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Poppins"/>
      <p:regular r:id="rId12"/>
      <p:bold r:id="rId13"/>
      <p:italic r:id="rId14"/>
      <p:boldItalic r:id="rId15"/>
    </p:embeddedFont>
    <p:embeddedFont>
      <p:font typeface="Montserrat Light"/>
      <p:regular r:id="rId16"/>
      <p:bold r:id="rId17"/>
      <p:italic r:id="rId18"/>
      <p:boldItalic r:id="rId19"/>
    </p:embeddedFont>
    <p:embeddedFont>
      <p:font typeface="Work Sans"/>
      <p:regular r:id="rId20"/>
      <p:bold r:id="rId21"/>
      <p:italic r:id="rId22"/>
      <p:boldItalic r:id="rId23"/>
    </p:embeddedFont>
    <p:embeddedFont>
      <p:font typeface="Poppins ExtraBold"/>
      <p:bold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22" Type="http://schemas.openxmlformats.org/officeDocument/2006/relationships/font" Target="fonts/WorkSans-italic.fntdata"/><Relationship Id="rId21" Type="http://schemas.openxmlformats.org/officeDocument/2006/relationships/font" Target="fonts/WorkSans-bold.fntdata"/><Relationship Id="rId24" Type="http://schemas.openxmlformats.org/officeDocument/2006/relationships/font" Target="fonts/PoppinsExtraBold-bold.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PoppinsExtraBold-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Poppins-bold.fntdata"/><Relationship Id="rId12" Type="http://schemas.openxmlformats.org/officeDocument/2006/relationships/font" Target="fonts/Poppins-regular.fntdata"/><Relationship Id="rId15" Type="http://schemas.openxmlformats.org/officeDocument/2006/relationships/font" Target="fonts/Poppins-boldItalic.fntdata"/><Relationship Id="rId14" Type="http://schemas.openxmlformats.org/officeDocument/2006/relationships/font" Target="fonts/Poppins-italic.fntdata"/><Relationship Id="rId17" Type="http://schemas.openxmlformats.org/officeDocument/2006/relationships/font" Target="fonts/MontserratLight-bold.fntdata"/><Relationship Id="rId16" Type="http://schemas.openxmlformats.org/officeDocument/2006/relationships/font" Target="fonts/MontserratLight-regular.fntdata"/><Relationship Id="rId19" Type="http://schemas.openxmlformats.org/officeDocument/2006/relationships/font" Target="fonts/MontserratLight-boldItalic.fntdata"/><Relationship Id="rId18" Type="http://schemas.openxmlformats.org/officeDocument/2006/relationships/font" Target="fonts/MontserratLight-italic.fntdata"/></Relationships>
</file>

<file path=ppt/media/image1.png>
</file>

<file path=ppt/media/image11.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2a26bd251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2a26bd251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600">
              <a:solidFill>
                <a:schemeClr val="dk1"/>
              </a:solidFill>
              <a:latin typeface="Montserrat Light"/>
              <a:ea typeface="Montserrat Light"/>
              <a:cs typeface="Montserrat Light"/>
              <a:sym typeface="Montserrat 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2a26bd251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2a26bd251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2a26bd251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2a26bd251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2a26bd251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2a26bd251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75474babe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75474babe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75474babe4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75474babe4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1200"/>
              </a:spcBef>
              <a:spcAft>
                <a:spcPts val="0"/>
              </a:spcAft>
              <a:buClr>
                <a:schemeClr val="dk1"/>
              </a:buClr>
              <a:buSzPts val="1800"/>
              <a:buChar char="○"/>
              <a:defRPr/>
            </a:lvl2pPr>
            <a:lvl3pPr indent="-342900" lvl="2" marL="1371600" rtl="0" algn="l">
              <a:spcBef>
                <a:spcPts val="1200"/>
              </a:spcBef>
              <a:spcAft>
                <a:spcPts val="0"/>
              </a:spcAft>
              <a:buClr>
                <a:schemeClr val="dk1"/>
              </a:buClr>
              <a:buSzPts val="1800"/>
              <a:buChar char="■"/>
              <a:defRPr/>
            </a:lvl3pPr>
            <a:lvl4pPr indent="-342900" lvl="3" marL="1828800" rtl="0" algn="l">
              <a:spcBef>
                <a:spcPts val="1200"/>
              </a:spcBef>
              <a:spcAft>
                <a:spcPts val="0"/>
              </a:spcAft>
              <a:buClr>
                <a:schemeClr val="dk1"/>
              </a:buClr>
              <a:buSzPts val="1800"/>
              <a:buChar char="●"/>
              <a:defRPr/>
            </a:lvl4pPr>
            <a:lvl5pPr indent="-342900" lvl="4" marL="2286000" rtl="0" algn="l">
              <a:spcBef>
                <a:spcPts val="1200"/>
              </a:spcBef>
              <a:spcAft>
                <a:spcPts val="0"/>
              </a:spcAft>
              <a:buClr>
                <a:schemeClr val="dk1"/>
              </a:buClr>
              <a:buSzPts val="1800"/>
              <a:buChar char="○"/>
              <a:defRPr/>
            </a:lvl5pPr>
            <a:lvl6pPr indent="-342900" lvl="5" marL="2743200" rtl="0" algn="l">
              <a:spcBef>
                <a:spcPts val="1200"/>
              </a:spcBef>
              <a:spcAft>
                <a:spcPts val="0"/>
              </a:spcAft>
              <a:buClr>
                <a:schemeClr val="dk1"/>
              </a:buClr>
              <a:buSzPts val="1800"/>
              <a:buChar char="■"/>
              <a:defRPr/>
            </a:lvl6pPr>
            <a:lvl7pPr indent="-342900" lvl="6" marL="3200400" rtl="0" algn="l">
              <a:spcBef>
                <a:spcPts val="1200"/>
              </a:spcBef>
              <a:spcAft>
                <a:spcPts val="0"/>
              </a:spcAft>
              <a:buClr>
                <a:schemeClr val="dk1"/>
              </a:buClr>
              <a:buSzPts val="1800"/>
              <a:buChar char="●"/>
              <a:defRPr/>
            </a:lvl7pPr>
            <a:lvl8pPr indent="-342900" lvl="7" marL="3657600" rtl="0" algn="l">
              <a:spcBef>
                <a:spcPts val="1200"/>
              </a:spcBef>
              <a:spcAft>
                <a:spcPts val="0"/>
              </a:spcAft>
              <a:buClr>
                <a:schemeClr val="dk1"/>
              </a:buClr>
              <a:buSzPts val="1800"/>
              <a:buChar char="○"/>
              <a:defRPr/>
            </a:lvl8pPr>
            <a:lvl9pPr indent="-342900" lvl="8" marL="4114800" rtl="0" algn="l">
              <a:spcBef>
                <a:spcPts val="1200"/>
              </a:spcBef>
              <a:spcAft>
                <a:spcPts val="1200"/>
              </a:spcAft>
              <a:buClr>
                <a:schemeClr val="dk1"/>
              </a:buClr>
              <a:buSzPts val="1800"/>
              <a:buChar char="■"/>
              <a:defRPr/>
            </a:lvl9pPr>
          </a:lstStyle>
          <a:p/>
        </p:txBody>
      </p:sp>
      <p:sp>
        <p:nvSpPr>
          <p:cNvPr id="53" name="Google Shape;5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1.png"/><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1.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1.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hyperlink" Target="https://docs.google.com/presentation/d/1JG1zclzA7NLanNjnrdxLS3LV-NogJDOcvhbT_FNiIwo/edit?usp=sharin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nvSpPr>
        <p:spPr>
          <a:xfrm>
            <a:off x="7491133" y="4644625"/>
            <a:ext cx="1576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Poppins"/>
                <a:ea typeface="Poppins"/>
                <a:cs typeface="Poppins"/>
                <a:sym typeface="Poppins"/>
              </a:rPr>
              <a:t>www.eduwork.id</a:t>
            </a:r>
            <a:endParaRPr sz="900">
              <a:solidFill>
                <a:srgbClr val="FFFFFF"/>
              </a:solidFill>
              <a:latin typeface="Poppins"/>
              <a:ea typeface="Poppins"/>
              <a:cs typeface="Poppins"/>
              <a:sym typeface="Poppins"/>
            </a:endParaRPr>
          </a:p>
        </p:txBody>
      </p:sp>
      <p:sp>
        <p:nvSpPr>
          <p:cNvPr id="61" name="Google Shape;61;p14"/>
          <p:cNvSpPr/>
          <p:nvPr/>
        </p:nvSpPr>
        <p:spPr>
          <a:xfrm>
            <a:off x="585875" y="1625210"/>
            <a:ext cx="600300" cy="83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531828" y="2704695"/>
            <a:ext cx="3722700" cy="174600"/>
          </a:xfrm>
          <a:prstGeom prst="rec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txBox="1"/>
          <p:nvPr/>
        </p:nvSpPr>
        <p:spPr>
          <a:xfrm>
            <a:off x="471700" y="1846925"/>
            <a:ext cx="4356300" cy="7665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4200">
                <a:solidFill>
                  <a:srgbClr val="FFFFFF"/>
                </a:solidFill>
                <a:latin typeface="Poppins ExtraBold"/>
                <a:ea typeface="Poppins ExtraBold"/>
                <a:cs typeface="Poppins ExtraBold"/>
                <a:sym typeface="Poppins ExtraBold"/>
              </a:rPr>
              <a:t>JOIN</a:t>
            </a:r>
            <a:endParaRPr sz="4200">
              <a:solidFill>
                <a:srgbClr val="FFFFFF"/>
              </a:solidFill>
              <a:latin typeface="Poppins ExtraBold"/>
              <a:ea typeface="Poppins ExtraBold"/>
              <a:cs typeface="Poppins ExtraBold"/>
              <a:sym typeface="Poppins ExtraBold"/>
            </a:endParaRPr>
          </a:p>
        </p:txBody>
      </p:sp>
      <p:sp>
        <p:nvSpPr>
          <p:cNvPr id="64" name="Google Shape;64;p14"/>
          <p:cNvSpPr txBox="1"/>
          <p:nvPr/>
        </p:nvSpPr>
        <p:spPr>
          <a:xfrm>
            <a:off x="471700" y="2477502"/>
            <a:ext cx="4155300" cy="7665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700">
                <a:solidFill>
                  <a:srgbClr val="FFFFFF"/>
                </a:solidFill>
                <a:latin typeface="Poppins"/>
                <a:ea typeface="Poppins"/>
                <a:cs typeface="Poppins"/>
                <a:sym typeface="Poppins"/>
              </a:rPr>
              <a:t>Present by Eduwork.id</a:t>
            </a:r>
            <a:endParaRPr sz="1700">
              <a:solidFill>
                <a:srgbClr val="FFFFFF"/>
              </a:solidFill>
              <a:latin typeface="Poppins"/>
              <a:ea typeface="Poppins"/>
              <a:cs typeface="Poppins"/>
              <a:sym typeface="Poppins"/>
            </a:endParaRPr>
          </a:p>
        </p:txBody>
      </p:sp>
      <p:pic>
        <p:nvPicPr>
          <p:cNvPr id="65" name="Google Shape;65;p14"/>
          <p:cNvPicPr preferRelativeResize="0"/>
          <p:nvPr/>
        </p:nvPicPr>
        <p:blipFill rotWithShape="1">
          <a:blip r:embed="rId4">
            <a:alphaModFix/>
          </a:blip>
          <a:srcRect b="20769" l="68489" r="58548" t="19202"/>
          <a:stretch/>
        </p:blipFill>
        <p:spPr>
          <a:xfrm flipH="1">
            <a:off x="5670900" y="0"/>
            <a:ext cx="3473100" cy="5143500"/>
          </a:xfrm>
          <a:prstGeom prst="round1Rect">
            <a:avLst>
              <a:gd fmla="val 16667" name="adj"/>
            </a:avLst>
          </a:prstGeom>
          <a:noFill/>
          <a:ln>
            <a:noFill/>
          </a:ln>
        </p:spPr>
      </p:pic>
      <p:pic>
        <p:nvPicPr>
          <p:cNvPr id="66" name="Google Shape;66;p14"/>
          <p:cNvPicPr preferRelativeResize="0"/>
          <p:nvPr/>
        </p:nvPicPr>
        <p:blipFill>
          <a:blip r:embed="rId5">
            <a:alphaModFix/>
          </a:blip>
          <a:stretch>
            <a:fillRect/>
          </a:stretch>
        </p:blipFill>
        <p:spPr>
          <a:xfrm>
            <a:off x="410098" y="313705"/>
            <a:ext cx="1042226" cy="221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0" name="Shape 70"/>
        <p:cNvGrpSpPr/>
        <p:nvPr/>
      </p:nvGrpSpPr>
      <p:grpSpPr>
        <a:xfrm>
          <a:off x="0" y="0"/>
          <a:ext cx="0" cy="0"/>
          <a:chOff x="0" y="0"/>
          <a:chExt cx="0" cy="0"/>
        </a:xfrm>
      </p:grpSpPr>
      <p:sp>
        <p:nvSpPr>
          <p:cNvPr id="71" name="Google Shape;71;p15"/>
          <p:cNvSpPr txBox="1"/>
          <p:nvPr/>
        </p:nvSpPr>
        <p:spPr>
          <a:xfrm>
            <a:off x="1830200" y="539050"/>
            <a:ext cx="55116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Inner Join</a:t>
            </a:r>
            <a:endParaRPr sz="3200">
              <a:solidFill>
                <a:schemeClr val="dk1"/>
              </a:solidFill>
              <a:latin typeface="Poppins ExtraBold"/>
              <a:ea typeface="Poppins ExtraBold"/>
              <a:cs typeface="Poppins ExtraBold"/>
              <a:sym typeface="Poppins ExtraBold"/>
            </a:endParaRPr>
          </a:p>
        </p:txBody>
      </p:sp>
      <p:sp>
        <p:nvSpPr>
          <p:cNvPr id="72" name="Google Shape;72;p15"/>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73" name="Google Shape;73;p15"/>
          <p:cNvPicPr preferRelativeResize="0"/>
          <p:nvPr/>
        </p:nvPicPr>
        <p:blipFill>
          <a:blip r:embed="rId4">
            <a:alphaModFix/>
          </a:blip>
          <a:stretch>
            <a:fillRect/>
          </a:stretch>
        </p:blipFill>
        <p:spPr>
          <a:xfrm>
            <a:off x="410098" y="313705"/>
            <a:ext cx="1042226" cy="221575"/>
          </a:xfrm>
          <a:prstGeom prst="rect">
            <a:avLst/>
          </a:prstGeom>
          <a:noFill/>
          <a:ln>
            <a:noFill/>
          </a:ln>
        </p:spPr>
      </p:pic>
      <p:pic>
        <p:nvPicPr>
          <p:cNvPr id="74" name="Google Shape;74;p15"/>
          <p:cNvPicPr preferRelativeResize="0"/>
          <p:nvPr/>
        </p:nvPicPr>
        <p:blipFill>
          <a:blip r:embed="rId5">
            <a:alphaModFix/>
          </a:blip>
          <a:stretch>
            <a:fillRect/>
          </a:stretch>
        </p:blipFill>
        <p:spPr>
          <a:xfrm>
            <a:off x="709071" y="2571737"/>
            <a:ext cx="3660525" cy="2163925"/>
          </a:xfrm>
          <a:prstGeom prst="rect">
            <a:avLst/>
          </a:prstGeom>
          <a:noFill/>
          <a:ln>
            <a:noFill/>
          </a:ln>
        </p:spPr>
      </p:pic>
      <p:sp>
        <p:nvSpPr>
          <p:cNvPr id="75" name="Google Shape;75;p15"/>
          <p:cNvSpPr txBox="1"/>
          <p:nvPr/>
        </p:nvSpPr>
        <p:spPr>
          <a:xfrm>
            <a:off x="662650" y="1365571"/>
            <a:ext cx="7520700" cy="1206300"/>
          </a:xfrm>
          <a:prstGeom prst="rect">
            <a:avLst/>
          </a:prstGeom>
          <a:noFill/>
          <a:ln>
            <a:noFill/>
          </a:ln>
        </p:spPr>
        <p:txBody>
          <a:bodyPr anchorCtr="0" anchor="t" bIns="91425" lIns="91425" spcFirstLastPara="1" rIns="91425" wrap="square" tIns="91425">
            <a:noAutofit/>
          </a:bodyPr>
          <a:lstStyle/>
          <a:p>
            <a:pPr indent="0" lvl="0" marL="0" rtl="0" algn="just">
              <a:lnSpc>
                <a:spcPct val="200000"/>
              </a:lnSpc>
              <a:spcBef>
                <a:spcPts val="0"/>
              </a:spcBef>
              <a:spcAft>
                <a:spcPts val="1200"/>
              </a:spcAft>
              <a:buNone/>
            </a:pPr>
            <a:r>
              <a:rPr lang="en" sz="1200">
                <a:solidFill>
                  <a:schemeClr val="dk1"/>
                </a:solidFill>
                <a:latin typeface="Poppins"/>
                <a:ea typeface="Poppins"/>
                <a:cs typeface="Poppins"/>
                <a:sym typeface="Poppins"/>
              </a:rPr>
              <a:t>Inner join mungkin tipe join yang paling banyak dipakai. Inner join mengembalikan baris-baris dari dua tabel atau lebih yang memenuhi syarat.</a:t>
            </a:r>
            <a:endParaRPr sz="1200">
              <a:solidFill>
                <a:schemeClr val="dk1"/>
              </a:solidFill>
              <a:latin typeface="Poppins"/>
              <a:ea typeface="Poppins"/>
              <a:cs typeface="Poppins"/>
              <a:sym typeface="Poppins"/>
            </a:endParaRPr>
          </a:p>
        </p:txBody>
      </p:sp>
      <p:sp>
        <p:nvSpPr>
          <p:cNvPr id="76" name="Google Shape;76;p15"/>
          <p:cNvSpPr/>
          <p:nvPr/>
        </p:nvSpPr>
        <p:spPr>
          <a:xfrm>
            <a:off x="4722750" y="2571750"/>
            <a:ext cx="3723600" cy="21639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Clr>
                <a:srgbClr val="000000"/>
              </a:buClr>
              <a:buSzPts val="1100"/>
              <a:buFont typeface="Arial"/>
              <a:buNone/>
            </a:pPr>
            <a:r>
              <a:rPr lang="en" sz="1200">
                <a:latin typeface="Poppins"/>
                <a:ea typeface="Poppins"/>
                <a:cs typeface="Poppins"/>
                <a:sym typeface="Poppins"/>
              </a:rPr>
              <a:t>SELECT columns</a:t>
            </a:r>
            <a:endParaRPr sz="1200">
              <a:latin typeface="Poppins"/>
              <a:ea typeface="Poppins"/>
              <a:cs typeface="Poppins"/>
              <a:sym typeface="Poppins"/>
            </a:endParaRPr>
          </a:p>
          <a:p>
            <a:pPr indent="0" lvl="0" marL="0" rtl="0" algn="l">
              <a:lnSpc>
                <a:spcPct val="150000"/>
              </a:lnSpc>
              <a:spcBef>
                <a:spcPts val="0"/>
              </a:spcBef>
              <a:spcAft>
                <a:spcPts val="0"/>
              </a:spcAft>
              <a:buClr>
                <a:srgbClr val="000000"/>
              </a:buClr>
              <a:buSzPts val="1100"/>
              <a:buFont typeface="Arial"/>
              <a:buNone/>
            </a:pPr>
            <a:r>
              <a:rPr lang="en" sz="1200">
                <a:latin typeface="Poppins"/>
                <a:ea typeface="Poppins"/>
                <a:cs typeface="Poppins"/>
                <a:sym typeface="Poppins"/>
              </a:rPr>
              <a:t>FROM TableA</a:t>
            </a:r>
            <a:endParaRPr sz="1200">
              <a:latin typeface="Poppins"/>
              <a:ea typeface="Poppins"/>
              <a:cs typeface="Poppins"/>
              <a:sym typeface="Poppins"/>
            </a:endParaRPr>
          </a:p>
          <a:p>
            <a:pPr indent="0" lvl="0" marL="0" rtl="0" algn="l">
              <a:lnSpc>
                <a:spcPct val="150000"/>
              </a:lnSpc>
              <a:spcBef>
                <a:spcPts val="0"/>
              </a:spcBef>
              <a:spcAft>
                <a:spcPts val="0"/>
              </a:spcAft>
              <a:buClr>
                <a:srgbClr val="000000"/>
              </a:buClr>
              <a:buSzPts val="1100"/>
              <a:buFont typeface="Arial"/>
              <a:buNone/>
            </a:pPr>
            <a:r>
              <a:rPr lang="en" sz="1200">
                <a:latin typeface="Poppins"/>
                <a:ea typeface="Poppins"/>
                <a:cs typeface="Poppins"/>
                <a:sym typeface="Poppins"/>
              </a:rPr>
              <a:t>INNER JOIN TableB</a:t>
            </a:r>
            <a:endParaRPr sz="1200">
              <a:latin typeface="Poppins"/>
              <a:ea typeface="Poppins"/>
              <a:cs typeface="Poppins"/>
              <a:sym typeface="Poppins"/>
            </a:endParaRPr>
          </a:p>
          <a:p>
            <a:pPr indent="0" lvl="0" marL="0" rtl="0" algn="l">
              <a:lnSpc>
                <a:spcPct val="150000"/>
              </a:lnSpc>
              <a:spcBef>
                <a:spcPts val="0"/>
              </a:spcBef>
              <a:spcAft>
                <a:spcPts val="0"/>
              </a:spcAft>
              <a:buClr>
                <a:srgbClr val="000000"/>
              </a:buClr>
              <a:buSzPts val="1100"/>
              <a:buFont typeface="Arial"/>
              <a:buNone/>
            </a:pPr>
            <a:r>
              <a:rPr lang="en" sz="1200">
                <a:latin typeface="Poppins"/>
                <a:ea typeface="Poppins"/>
                <a:cs typeface="Poppins"/>
                <a:sym typeface="Poppins"/>
              </a:rPr>
              <a:t>ON A.columnName = B.columnName;</a:t>
            </a:r>
            <a:endParaRPr>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0" name="Shape 80"/>
        <p:cNvGrpSpPr/>
        <p:nvPr/>
      </p:nvGrpSpPr>
      <p:grpSpPr>
        <a:xfrm>
          <a:off x="0" y="0"/>
          <a:ext cx="0" cy="0"/>
          <a:chOff x="0" y="0"/>
          <a:chExt cx="0" cy="0"/>
        </a:xfrm>
      </p:grpSpPr>
      <p:sp>
        <p:nvSpPr>
          <p:cNvPr id="81" name="Google Shape;81;p16"/>
          <p:cNvSpPr txBox="1"/>
          <p:nvPr/>
        </p:nvSpPr>
        <p:spPr>
          <a:xfrm>
            <a:off x="1830200" y="539050"/>
            <a:ext cx="55116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Left Join</a:t>
            </a:r>
            <a:endParaRPr sz="3200">
              <a:solidFill>
                <a:schemeClr val="dk1"/>
              </a:solidFill>
              <a:latin typeface="Poppins ExtraBold"/>
              <a:ea typeface="Poppins ExtraBold"/>
              <a:cs typeface="Poppins ExtraBold"/>
              <a:sym typeface="Poppins ExtraBold"/>
            </a:endParaRPr>
          </a:p>
        </p:txBody>
      </p:sp>
      <p:sp>
        <p:nvSpPr>
          <p:cNvPr id="82" name="Google Shape;82;p16"/>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83" name="Google Shape;83;p16"/>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84" name="Google Shape;84;p16"/>
          <p:cNvSpPr txBox="1"/>
          <p:nvPr/>
        </p:nvSpPr>
        <p:spPr>
          <a:xfrm>
            <a:off x="662650" y="1365571"/>
            <a:ext cx="7520700" cy="1206300"/>
          </a:xfrm>
          <a:prstGeom prst="rect">
            <a:avLst/>
          </a:prstGeom>
          <a:noFill/>
          <a:ln>
            <a:noFill/>
          </a:ln>
        </p:spPr>
        <p:txBody>
          <a:bodyPr anchorCtr="0" anchor="t" bIns="91425" lIns="91425" spcFirstLastPara="1" rIns="91425" wrap="square" tIns="91425">
            <a:noAutofit/>
          </a:bodyPr>
          <a:lstStyle/>
          <a:p>
            <a:pPr indent="0" lvl="0" marL="0" rtl="0" algn="just">
              <a:lnSpc>
                <a:spcPct val="200000"/>
              </a:lnSpc>
              <a:spcBef>
                <a:spcPts val="0"/>
              </a:spcBef>
              <a:spcAft>
                <a:spcPts val="0"/>
              </a:spcAft>
              <a:buNone/>
            </a:pPr>
            <a:r>
              <a:rPr lang="en" sz="1200">
                <a:solidFill>
                  <a:schemeClr val="dk1"/>
                </a:solidFill>
                <a:latin typeface="Poppins"/>
                <a:ea typeface="Poppins"/>
                <a:cs typeface="Poppins"/>
                <a:sym typeface="Poppins"/>
              </a:rPr>
              <a:t>Left join akan mengembalikan seluruh baris dari tabel disebelah kiri yang dikenai kondisi ON dan hanya baris dari tabel disebelah kanan yang memenuhi kondisi join.</a:t>
            </a:r>
            <a:endParaRPr sz="1200">
              <a:solidFill>
                <a:schemeClr val="dk1"/>
              </a:solidFill>
              <a:latin typeface="Poppins"/>
              <a:ea typeface="Poppins"/>
              <a:cs typeface="Poppins"/>
              <a:sym typeface="Poppins"/>
            </a:endParaRPr>
          </a:p>
          <a:p>
            <a:pPr indent="0" lvl="0" marL="0" rtl="0" algn="just">
              <a:lnSpc>
                <a:spcPct val="200000"/>
              </a:lnSpc>
              <a:spcBef>
                <a:spcPts val="1200"/>
              </a:spcBef>
              <a:spcAft>
                <a:spcPts val="0"/>
              </a:spcAft>
              <a:buClr>
                <a:schemeClr val="dk1"/>
              </a:buClr>
              <a:buSzPts val="1100"/>
              <a:buFont typeface="Arial"/>
              <a:buNone/>
            </a:pPr>
            <a:r>
              <a:t/>
            </a:r>
            <a:endParaRPr sz="1200">
              <a:solidFill>
                <a:schemeClr val="dk1"/>
              </a:solidFill>
              <a:latin typeface="Poppins"/>
              <a:ea typeface="Poppins"/>
              <a:cs typeface="Poppins"/>
              <a:sym typeface="Poppins"/>
            </a:endParaRPr>
          </a:p>
          <a:p>
            <a:pPr indent="0" lvl="0" marL="0" rtl="0" algn="just">
              <a:lnSpc>
                <a:spcPct val="200000"/>
              </a:lnSpc>
              <a:spcBef>
                <a:spcPts val="1200"/>
              </a:spcBef>
              <a:spcAft>
                <a:spcPts val="1200"/>
              </a:spcAft>
              <a:buNone/>
            </a:pPr>
            <a:r>
              <a:t/>
            </a:r>
            <a:endParaRPr sz="1200">
              <a:solidFill>
                <a:schemeClr val="dk1"/>
              </a:solidFill>
              <a:latin typeface="Poppins"/>
              <a:ea typeface="Poppins"/>
              <a:cs typeface="Poppins"/>
              <a:sym typeface="Poppins"/>
            </a:endParaRPr>
          </a:p>
        </p:txBody>
      </p:sp>
      <p:sp>
        <p:nvSpPr>
          <p:cNvPr id="85" name="Google Shape;85;p16"/>
          <p:cNvSpPr/>
          <p:nvPr/>
        </p:nvSpPr>
        <p:spPr>
          <a:xfrm>
            <a:off x="4722750" y="2571750"/>
            <a:ext cx="3723600" cy="21639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sz="1200">
              <a:latin typeface="Poppins"/>
              <a:ea typeface="Poppins"/>
              <a:cs typeface="Poppins"/>
              <a:sym typeface="Poppins"/>
            </a:endParaRPr>
          </a:p>
          <a:p>
            <a:pPr indent="0" lvl="0" marL="0" rtl="0" algn="l">
              <a:lnSpc>
                <a:spcPct val="150000"/>
              </a:lnSpc>
              <a:spcBef>
                <a:spcPts val="0"/>
              </a:spcBef>
              <a:spcAft>
                <a:spcPts val="0"/>
              </a:spcAft>
              <a:buClr>
                <a:schemeClr val="dk1"/>
              </a:buClr>
              <a:buSzPts val="1100"/>
              <a:buFont typeface="Arial"/>
              <a:buNone/>
            </a:pPr>
            <a:r>
              <a:rPr lang="en" sz="1200">
                <a:latin typeface="Poppins"/>
                <a:ea typeface="Poppins"/>
                <a:cs typeface="Poppins"/>
                <a:sym typeface="Poppins"/>
              </a:rPr>
              <a:t>SELECT columns</a:t>
            </a:r>
            <a:endParaRPr sz="1200">
              <a:latin typeface="Poppins"/>
              <a:ea typeface="Poppins"/>
              <a:cs typeface="Poppins"/>
              <a:sym typeface="Poppins"/>
            </a:endParaRPr>
          </a:p>
          <a:p>
            <a:pPr indent="0" lvl="0" marL="0" rtl="0" algn="l">
              <a:lnSpc>
                <a:spcPct val="150000"/>
              </a:lnSpc>
              <a:spcBef>
                <a:spcPts val="0"/>
              </a:spcBef>
              <a:spcAft>
                <a:spcPts val="0"/>
              </a:spcAft>
              <a:buClr>
                <a:schemeClr val="dk1"/>
              </a:buClr>
              <a:buSzPts val="1100"/>
              <a:buFont typeface="Arial"/>
              <a:buNone/>
            </a:pPr>
            <a:r>
              <a:rPr lang="en" sz="1200">
                <a:latin typeface="Poppins"/>
                <a:ea typeface="Poppins"/>
                <a:cs typeface="Poppins"/>
                <a:sym typeface="Poppins"/>
              </a:rPr>
              <a:t>FROM TableA</a:t>
            </a:r>
            <a:endParaRPr sz="1200">
              <a:latin typeface="Poppins"/>
              <a:ea typeface="Poppins"/>
              <a:cs typeface="Poppins"/>
              <a:sym typeface="Poppins"/>
            </a:endParaRPr>
          </a:p>
          <a:p>
            <a:pPr indent="0" lvl="0" marL="0" rtl="0" algn="l">
              <a:lnSpc>
                <a:spcPct val="150000"/>
              </a:lnSpc>
              <a:spcBef>
                <a:spcPts val="0"/>
              </a:spcBef>
              <a:spcAft>
                <a:spcPts val="0"/>
              </a:spcAft>
              <a:buClr>
                <a:schemeClr val="dk1"/>
              </a:buClr>
              <a:buSzPts val="1100"/>
              <a:buFont typeface="Arial"/>
              <a:buNone/>
            </a:pPr>
            <a:r>
              <a:rPr lang="en" sz="1200">
                <a:latin typeface="Poppins"/>
                <a:ea typeface="Poppins"/>
                <a:cs typeface="Poppins"/>
                <a:sym typeface="Poppins"/>
              </a:rPr>
              <a:t>LEFT JOIN TableB</a:t>
            </a:r>
            <a:endParaRPr sz="1200">
              <a:latin typeface="Poppins"/>
              <a:ea typeface="Poppins"/>
              <a:cs typeface="Poppins"/>
              <a:sym typeface="Poppins"/>
            </a:endParaRPr>
          </a:p>
          <a:p>
            <a:pPr indent="0" lvl="0" marL="0" rtl="0" algn="l">
              <a:lnSpc>
                <a:spcPct val="150000"/>
              </a:lnSpc>
              <a:spcBef>
                <a:spcPts val="0"/>
              </a:spcBef>
              <a:spcAft>
                <a:spcPts val="0"/>
              </a:spcAft>
              <a:buClr>
                <a:schemeClr val="dk1"/>
              </a:buClr>
              <a:buSzPts val="1100"/>
              <a:buFont typeface="Arial"/>
              <a:buNone/>
            </a:pPr>
            <a:r>
              <a:rPr lang="en" sz="1200">
                <a:latin typeface="Poppins"/>
                <a:ea typeface="Poppins"/>
                <a:cs typeface="Poppins"/>
                <a:sym typeface="Poppins"/>
              </a:rPr>
              <a:t>ON A.columnName = B.columnName</a:t>
            </a:r>
            <a:endParaRPr sz="1200">
              <a:latin typeface="Poppins"/>
              <a:ea typeface="Poppins"/>
              <a:cs typeface="Poppins"/>
              <a:sym typeface="Poppins"/>
            </a:endParaRPr>
          </a:p>
          <a:p>
            <a:pPr indent="0" lvl="0" marL="0" rtl="0" algn="l">
              <a:spcBef>
                <a:spcPts val="0"/>
              </a:spcBef>
              <a:spcAft>
                <a:spcPts val="0"/>
              </a:spcAft>
              <a:buNone/>
            </a:pPr>
            <a:r>
              <a:t/>
            </a:r>
            <a:endParaRPr>
              <a:latin typeface="Poppins"/>
              <a:ea typeface="Poppins"/>
              <a:cs typeface="Poppins"/>
              <a:sym typeface="Poppins"/>
            </a:endParaRPr>
          </a:p>
        </p:txBody>
      </p:sp>
      <p:pic>
        <p:nvPicPr>
          <p:cNvPr id="86" name="Google Shape;86;p16"/>
          <p:cNvPicPr preferRelativeResize="0"/>
          <p:nvPr/>
        </p:nvPicPr>
        <p:blipFill>
          <a:blip r:embed="rId5">
            <a:alphaModFix/>
          </a:blip>
          <a:stretch>
            <a:fillRect/>
          </a:stretch>
        </p:blipFill>
        <p:spPr>
          <a:xfrm>
            <a:off x="755100" y="2571875"/>
            <a:ext cx="3446672" cy="2163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0" name="Shape 90"/>
        <p:cNvGrpSpPr/>
        <p:nvPr/>
      </p:nvGrpSpPr>
      <p:grpSpPr>
        <a:xfrm>
          <a:off x="0" y="0"/>
          <a:ext cx="0" cy="0"/>
          <a:chOff x="0" y="0"/>
          <a:chExt cx="0" cy="0"/>
        </a:xfrm>
      </p:grpSpPr>
      <p:sp>
        <p:nvSpPr>
          <p:cNvPr id="91" name="Google Shape;91;p17"/>
          <p:cNvSpPr txBox="1"/>
          <p:nvPr/>
        </p:nvSpPr>
        <p:spPr>
          <a:xfrm>
            <a:off x="1830200" y="539050"/>
            <a:ext cx="55116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Right Join</a:t>
            </a:r>
            <a:endParaRPr sz="3200">
              <a:solidFill>
                <a:schemeClr val="dk1"/>
              </a:solidFill>
              <a:latin typeface="Poppins ExtraBold"/>
              <a:ea typeface="Poppins ExtraBold"/>
              <a:cs typeface="Poppins ExtraBold"/>
              <a:sym typeface="Poppins ExtraBold"/>
            </a:endParaRPr>
          </a:p>
        </p:txBody>
      </p:sp>
      <p:sp>
        <p:nvSpPr>
          <p:cNvPr id="92" name="Google Shape;92;p17"/>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93" name="Google Shape;93;p17"/>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94" name="Google Shape;94;p17"/>
          <p:cNvSpPr txBox="1"/>
          <p:nvPr/>
        </p:nvSpPr>
        <p:spPr>
          <a:xfrm>
            <a:off x="662650" y="1365571"/>
            <a:ext cx="7520700" cy="1206300"/>
          </a:xfrm>
          <a:prstGeom prst="rect">
            <a:avLst/>
          </a:prstGeom>
          <a:noFill/>
          <a:ln>
            <a:noFill/>
          </a:ln>
        </p:spPr>
        <p:txBody>
          <a:bodyPr anchorCtr="0" anchor="t" bIns="91425" lIns="91425" spcFirstLastPara="1" rIns="91425" wrap="square" tIns="91425">
            <a:noAutofit/>
          </a:bodyPr>
          <a:lstStyle/>
          <a:p>
            <a:pPr indent="0" lvl="0" marL="0" rtl="0" algn="just">
              <a:lnSpc>
                <a:spcPct val="200000"/>
              </a:lnSpc>
              <a:spcBef>
                <a:spcPts val="0"/>
              </a:spcBef>
              <a:spcAft>
                <a:spcPts val="1200"/>
              </a:spcAft>
              <a:buNone/>
            </a:pPr>
            <a:r>
              <a:rPr lang="en" sz="1200">
                <a:solidFill>
                  <a:schemeClr val="dk1"/>
                </a:solidFill>
                <a:latin typeface="Poppins"/>
                <a:ea typeface="Poppins"/>
                <a:cs typeface="Poppins"/>
                <a:sym typeface="Poppins"/>
              </a:rPr>
              <a:t>Right outer join (sering disingkat right join) akan mengembalikan semua baris dari tabel sebelah kanan yang dikenai kondisi ON dengan data dari tabel sebelah kiri yang memenuhi kondisi join. Teknik ini merupakan kebalikan dari left outer join.	</a:t>
            </a:r>
            <a:endParaRPr sz="1200">
              <a:solidFill>
                <a:schemeClr val="dk1"/>
              </a:solidFill>
              <a:latin typeface="Poppins"/>
              <a:ea typeface="Poppins"/>
              <a:cs typeface="Poppins"/>
              <a:sym typeface="Poppins"/>
            </a:endParaRPr>
          </a:p>
        </p:txBody>
      </p:sp>
      <p:sp>
        <p:nvSpPr>
          <p:cNvPr id="95" name="Google Shape;95;p17"/>
          <p:cNvSpPr/>
          <p:nvPr/>
        </p:nvSpPr>
        <p:spPr>
          <a:xfrm>
            <a:off x="4722750" y="2571750"/>
            <a:ext cx="3723600" cy="21639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200">
                <a:latin typeface="Poppins"/>
                <a:ea typeface="Poppins"/>
                <a:cs typeface="Poppins"/>
                <a:sym typeface="Poppins"/>
              </a:rPr>
              <a:t>SELECT columns</a:t>
            </a:r>
            <a:endParaRPr sz="1200">
              <a:latin typeface="Poppins"/>
              <a:ea typeface="Poppins"/>
              <a:cs typeface="Poppins"/>
              <a:sym typeface="Poppins"/>
            </a:endParaRPr>
          </a:p>
          <a:p>
            <a:pPr indent="0" lvl="0" marL="0" rtl="0" algn="l">
              <a:lnSpc>
                <a:spcPct val="150000"/>
              </a:lnSpc>
              <a:spcBef>
                <a:spcPts val="0"/>
              </a:spcBef>
              <a:spcAft>
                <a:spcPts val="0"/>
              </a:spcAft>
              <a:buClr>
                <a:schemeClr val="dk1"/>
              </a:buClr>
              <a:buSzPts val="1100"/>
              <a:buFont typeface="Arial"/>
              <a:buNone/>
            </a:pPr>
            <a:r>
              <a:rPr lang="en" sz="1200">
                <a:latin typeface="Poppins"/>
                <a:ea typeface="Poppins"/>
                <a:cs typeface="Poppins"/>
                <a:sym typeface="Poppins"/>
              </a:rPr>
              <a:t>FROM TableA</a:t>
            </a:r>
            <a:endParaRPr sz="1200">
              <a:latin typeface="Poppins"/>
              <a:ea typeface="Poppins"/>
              <a:cs typeface="Poppins"/>
              <a:sym typeface="Poppins"/>
            </a:endParaRPr>
          </a:p>
          <a:p>
            <a:pPr indent="0" lvl="0" marL="0" rtl="0" algn="l">
              <a:lnSpc>
                <a:spcPct val="150000"/>
              </a:lnSpc>
              <a:spcBef>
                <a:spcPts val="0"/>
              </a:spcBef>
              <a:spcAft>
                <a:spcPts val="0"/>
              </a:spcAft>
              <a:buClr>
                <a:schemeClr val="dk1"/>
              </a:buClr>
              <a:buSzPts val="1100"/>
              <a:buFont typeface="Arial"/>
              <a:buNone/>
            </a:pPr>
            <a:r>
              <a:rPr lang="en" sz="1200">
                <a:latin typeface="Poppins"/>
                <a:ea typeface="Poppins"/>
                <a:cs typeface="Poppins"/>
                <a:sym typeface="Poppins"/>
              </a:rPr>
              <a:t>RIGHT JOIN TableB</a:t>
            </a:r>
            <a:endParaRPr sz="1200">
              <a:latin typeface="Poppins"/>
              <a:ea typeface="Poppins"/>
              <a:cs typeface="Poppins"/>
              <a:sym typeface="Poppins"/>
            </a:endParaRPr>
          </a:p>
          <a:p>
            <a:pPr indent="0" lvl="0" marL="0" rtl="0" algn="l">
              <a:lnSpc>
                <a:spcPct val="150000"/>
              </a:lnSpc>
              <a:spcBef>
                <a:spcPts val="0"/>
              </a:spcBef>
              <a:spcAft>
                <a:spcPts val="0"/>
              </a:spcAft>
              <a:buNone/>
            </a:pPr>
            <a:r>
              <a:rPr lang="en" sz="1200">
                <a:latin typeface="Poppins"/>
                <a:ea typeface="Poppins"/>
                <a:cs typeface="Poppins"/>
                <a:sym typeface="Poppins"/>
              </a:rPr>
              <a:t>ON A.columnName = B.columnName</a:t>
            </a:r>
            <a:endParaRPr sz="1200">
              <a:latin typeface="Poppins"/>
              <a:ea typeface="Poppins"/>
              <a:cs typeface="Poppins"/>
              <a:sym typeface="Poppins"/>
            </a:endParaRPr>
          </a:p>
        </p:txBody>
      </p:sp>
      <p:pic>
        <p:nvPicPr>
          <p:cNvPr id="96" name="Google Shape;96;p17"/>
          <p:cNvPicPr preferRelativeResize="0"/>
          <p:nvPr/>
        </p:nvPicPr>
        <p:blipFill>
          <a:blip r:embed="rId5">
            <a:alphaModFix/>
          </a:blip>
          <a:stretch>
            <a:fillRect/>
          </a:stretch>
        </p:blipFill>
        <p:spPr>
          <a:xfrm>
            <a:off x="788875" y="2594675"/>
            <a:ext cx="3457800" cy="2118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sp>
        <p:nvSpPr>
          <p:cNvPr id="101" name="Google Shape;101;p18"/>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Poppins"/>
                <a:ea typeface="Poppins"/>
                <a:cs typeface="Poppins"/>
                <a:sym typeface="Poppins"/>
              </a:rPr>
              <a:t>www.eduwork.id | Page 01</a:t>
            </a:r>
            <a:endParaRPr sz="1000">
              <a:solidFill>
                <a:schemeClr val="dk1"/>
              </a:solidFill>
              <a:latin typeface="Poppins"/>
              <a:ea typeface="Poppins"/>
              <a:cs typeface="Poppins"/>
              <a:sym typeface="Poppins"/>
            </a:endParaRPr>
          </a:p>
        </p:txBody>
      </p:sp>
      <p:pic>
        <p:nvPicPr>
          <p:cNvPr id="102" name="Google Shape;102;p18"/>
          <p:cNvPicPr preferRelativeResize="0"/>
          <p:nvPr/>
        </p:nvPicPr>
        <p:blipFill>
          <a:blip r:embed="rId4">
            <a:alphaModFix/>
          </a:blip>
          <a:stretch>
            <a:fillRect/>
          </a:stretch>
        </p:blipFill>
        <p:spPr>
          <a:xfrm>
            <a:off x="410098" y="313705"/>
            <a:ext cx="1042226" cy="221575"/>
          </a:xfrm>
          <a:prstGeom prst="rect">
            <a:avLst/>
          </a:prstGeom>
          <a:noFill/>
          <a:ln>
            <a:noFill/>
          </a:ln>
        </p:spPr>
      </p:pic>
      <p:sp>
        <p:nvSpPr>
          <p:cNvPr id="103" name="Google Shape;103;p18"/>
          <p:cNvSpPr txBox="1"/>
          <p:nvPr/>
        </p:nvSpPr>
        <p:spPr>
          <a:xfrm>
            <a:off x="1830200" y="539050"/>
            <a:ext cx="5511600" cy="67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3200">
                <a:solidFill>
                  <a:schemeClr val="dk1"/>
                </a:solidFill>
                <a:latin typeface="Poppins ExtraBold"/>
                <a:ea typeface="Poppins ExtraBold"/>
                <a:cs typeface="Poppins ExtraBold"/>
                <a:sym typeface="Poppins ExtraBold"/>
              </a:rPr>
              <a:t>Tugas</a:t>
            </a:r>
            <a:endParaRPr sz="3200">
              <a:solidFill>
                <a:schemeClr val="dk1"/>
              </a:solidFill>
              <a:latin typeface="Poppins ExtraBold"/>
              <a:ea typeface="Poppins ExtraBold"/>
              <a:cs typeface="Poppins ExtraBold"/>
              <a:sym typeface="Poppins ExtraBold"/>
            </a:endParaRPr>
          </a:p>
        </p:txBody>
      </p:sp>
      <p:sp>
        <p:nvSpPr>
          <p:cNvPr id="104" name="Google Shape;104;p18"/>
          <p:cNvSpPr txBox="1"/>
          <p:nvPr/>
        </p:nvSpPr>
        <p:spPr>
          <a:xfrm>
            <a:off x="410100" y="1478700"/>
            <a:ext cx="8266200" cy="3338700"/>
          </a:xfrm>
          <a:prstGeom prst="rect">
            <a:avLst/>
          </a:prstGeom>
          <a:noFill/>
          <a:ln>
            <a:noFill/>
          </a:ln>
        </p:spPr>
        <p:txBody>
          <a:bodyPr anchorCtr="0" anchor="t" bIns="91425" lIns="91425" spcFirstLastPara="1" rIns="91425" wrap="square" tIns="91425">
            <a:noAutofit/>
          </a:bodyPr>
          <a:lstStyle/>
          <a:p>
            <a:pPr indent="-304800" lvl="0" marL="457200" rtl="0" algn="l">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Buatlah query, sesuai dengan materi yang ada pada </a:t>
            </a:r>
            <a:r>
              <a:rPr b="1" lang="en" sz="1200" u="sng">
                <a:solidFill>
                  <a:srgbClr val="016FBA"/>
                </a:solidFill>
                <a:latin typeface="Poppins"/>
                <a:ea typeface="Poppins"/>
                <a:cs typeface="Poppins"/>
                <a:sym typeface="Poppins"/>
                <a:hlinkClick r:id="rId5">
                  <a:extLst>
                    <a:ext uri="{A12FA001-AC4F-418D-AE19-62706E023703}">
                      <ahyp:hlinkClr val="tx"/>
                    </a:ext>
                  </a:extLst>
                </a:hlinkClick>
              </a:rPr>
              <a:t>slide ini</a:t>
            </a:r>
            <a:r>
              <a:rPr lang="en" sz="1200">
                <a:solidFill>
                  <a:srgbClr val="161616"/>
                </a:solidFill>
                <a:latin typeface="Poppins"/>
                <a:ea typeface="Poppins"/>
                <a:cs typeface="Poppins"/>
                <a:sym typeface="Poppins"/>
              </a:rPr>
              <a:t>, buatlah contoh 2 query pada masing masing halamannya (total 28 query)</a:t>
            </a:r>
            <a:endParaRPr sz="1200">
              <a:solidFill>
                <a:srgbClr val="161616"/>
              </a:solidFill>
              <a:latin typeface="Poppins"/>
              <a:ea typeface="Poppins"/>
              <a:cs typeface="Poppins"/>
              <a:sym typeface="Poppins"/>
            </a:endParaRPr>
          </a:p>
          <a:p>
            <a:pPr indent="-304800" lvl="0" marL="457200" rtl="0" algn="just">
              <a:lnSpc>
                <a:spcPct val="200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Buatlah 5 macam macam query join untuk menampilkan data</a:t>
            </a:r>
            <a:endParaRPr sz="1200">
              <a:solidFill>
                <a:schemeClr val="dk1"/>
              </a:solidFill>
              <a:latin typeface="Poppins"/>
              <a:ea typeface="Poppins"/>
              <a:cs typeface="Poppins"/>
              <a:sym typeface="Poppins"/>
            </a:endParaRPr>
          </a:p>
          <a:p>
            <a:pPr indent="-304800" lvl="0" marL="457200" rtl="0" algn="l">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Gunakan database yang sudah kalian punya, atau database yang pernah kalian buat pada praktek kelas ini</a:t>
            </a:r>
            <a:endParaRPr sz="1200">
              <a:solidFill>
                <a:srgbClr val="161616"/>
              </a:solidFill>
              <a:latin typeface="Poppins"/>
              <a:ea typeface="Poppins"/>
              <a:cs typeface="Poppins"/>
              <a:sym typeface="Poppins"/>
            </a:endParaRPr>
          </a:p>
          <a:p>
            <a:pPr indent="-304800" lvl="0" marL="457200" rtl="0" algn="l">
              <a:lnSpc>
                <a:spcPct val="200000"/>
              </a:lnSpc>
              <a:spcBef>
                <a:spcPts val="0"/>
              </a:spcBef>
              <a:spcAft>
                <a:spcPts val="0"/>
              </a:spcAft>
              <a:buClr>
                <a:srgbClr val="161616"/>
              </a:buClr>
              <a:buSzPts val="1200"/>
              <a:buFont typeface="Poppins"/>
              <a:buAutoNum type="arabicPeriod"/>
            </a:pPr>
            <a:r>
              <a:rPr lang="en" sz="1200">
                <a:solidFill>
                  <a:srgbClr val="161616"/>
                </a:solidFill>
                <a:latin typeface="Poppins"/>
                <a:ea typeface="Poppins"/>
                <a:cs typeface="Poppins"/>
                <a:sym typeface="Poppins"/>
              </a:rPr>
              <a:t>Tugas individu</a:t>
            </a:r>
            <a:endParaRPr sz="1200">
              <a:solidFill>
                <a:srgbClr val="161616"/>
              </a:solidFill>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 name="Shape 108"/>
        <p:cNvGrpSpPr/>
        <p:nvPr/>
      </p:nvGrpSpPr>
      <p:grpSpPr>
        <a:xfrm>
          <a:off x="0" y="0"/>
          <a:ext cx="0" cy="0"/>
          <a:chOff x="0" y="0"/>
          <a:chExt cx="0" cy="0"/>
        </a:xfrm>
      </p:grpSpPr>
      <p:sp>
        <p:nvSpPr>
          <p:cNvPr id="109" name="Google Shape;109;p19"/>
          <p:cNvSpPr txBox="1"/>
          <p:nvPr/>
        </p:nvSpPr>
        <p:spPr>
          <a:xfrm>
            <a:off x="899400" y="900675"/>
            <a:ext cx="7345200" cy="7665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SzPts val="1100"/>
              <a:buNone/>
            </a:pPr>
            <a:r>
              <a:rPr lang="en" sz="3135">
                <a:solidFill>
                  <a:srgbClr val="016FBA"/>
                </a:solidFill>
                <a:latin typeface="Poppins ExtraBold"/>
                <a:ea typeface="Poppins ExtraBold"/>
                <a:cs typeface="Poppins ExtraBold"/>
                <a:sym typeface="Poppins ExtraBold"/>
              </a:rPr>
              <a:t>Instruksi Pengerjaan</a:t>
            </a:r>
            <a:endParaRPr sz="3135">
              <a:solidFill>
                <a:srgbClr val="016FBA"/>
              </a:solidFill>
              <a:latin typeface="Poppins ExtraBold"/>
              <a:ea typeface="Poppins ExtraBold"/>
              <a:cs typeface="Poppins ExtraBold"/>
              <a:sym typeface="Poppins ExtraBold"/>
            </a:endParaRPr>
          </a:p>
          <a:p>
            <a:pPr indent="0" lvl="0" marL="0" rtl="0" algn="ctr">
              <a:lnSpc>
                <a:spcPct val="90000"/>
              </a:lnSpc>
              <a:spcBef>
                <a:spcPts val="0"/>
              </a:spcBef>
              <a:spcAft>
                <a:spcPts val="0"/>
              </a:spcAft>
              <a:buSzPts val="1100"/>
              <a:buNone/>
            </a:pPr>
            <a:r>
              <a:t/>
            </a:r>
            <a:endParaRPr sz="3135">
              <a:solidFill>
                <a:srgbClr val="016FBA"/>
              </a:solidFill>
              <a:latin typeface="Poppins ExtraBold"/>
              <a:ea typeface="Poppins ExtraBold"/>
              <a:cs typeface="Poppins ExtraBold"/>
              <a:sym typeface="Poppins ExtraBold"/>
            </a:endParaRPr>
          </a:p>
          <a:p>
            <a:pPr indent="0" lvl="0" marL="0" rtl="0" algn="ctr">
              <a:lnSpc>
                <a:spcPct val="90000"/>
              </a:lnSpc>
              <a:spcBef>
                <a:spcPts val="0"/>
              </a:spcBef>
              <a:spcAft>
                <a:spcPts val="0"/>
              </a:spcAft>
              <a:buSzPts val="935"/>
              <a:buNone/>
            </a:pPr>
            <a:r>
              <a:t/>
            </a:r>
            <a:endParaRPr sz="3135">
              <a:solidFill>
                <a:srgbClr val="016FBA"/>
              </a:solidFill>
              <a:latin typeface="Poppins ExtraBold"/>
              <a:ea typeface="Poppins ExtraBold"/>
              <a:cs typeface="Poppins ExtraBold"/>
              <a:sym typeface="Poppins ExtraBold"/>
            </a:endParaRPr>
          </a:p>
        </p:txBody>
      </p:sp>
      <p:sp>
        <p:nvSpPr>
          <p:cNvPr id="110" name="Google Shape;110;p19"/>
          <p:cNvSpPr txBox="1"/>
          <p:nvPr/>
        </p:nvSpPr>
        <p:spPr>
          <a:xfrm>
            <a:off x="585550" y="1667175"/>
            <a:ext cx="7545600" cy="1369800"/>
          </a:xfrm>
          <a:prstGeom prst="rect">
            <a:avLst/>
          </a:prstGeom>
          <a:noFill/>
          <a:ln>
            <a:noFill/>
          </a:ln>
        </p:spPr>
        <p:txBody>
          <a:bodyPr anchorCtr="0" anchor="t" bIns="91425" lIns="91425" spcFirstLastPara="1" rIns="91425" wrap="square" tIns="91425">
            <a:spAutoFit/>
          </a:bodyPr>
          <a:lstStyle/>
          <a:p>
            <a:pPr indent="-317500" lvl="0" marL="457200" rtl="0" algn="just">
              <a:lnSpc>
                <a:spcPct val="150000"/>
              </a:lnSpc>
              <a:spcBef>
                <a:spcPts val="0"/>
              </a:spcBef>
              <a:spcAft>
                <a:spcPts val="0"/>
              </a:spcAft>
              <a:buClr>
                <a:srgbClr val="161616"/>
              </a:buClr>
              <a:buSzPts val="1400"/>
              <a:buFont typeface="Work Sans"/>
              <a:buAutoNum type="arabicPeriod"/>
            </a:pPr>
            <a:r>
              <a:rPr lang="en">
                <a:solidFill>
                  <a:srgbClr val="161616"/>
                </a:solidFill>
                <a:latin typeface="Work Sans"/>
                <a:ea typeface="Work Sans"/>
                <a:cs typeface="Work Sans"/>
                <a:sym typeface="Work Sans"/>
              </a:rPr>
              <a:t>Silahkan kerjakan tugas ini di dalam gdocs atau PDF</a:t>
            </a:r>
            <a:endParaRPr>
              <a:solidFill>
                <a:srgbClr val="161616"/>
              </a:solidFill>
              <a:latin typeface="Work Sans"/>
              <a:ea typeface="Work Sans"/>
              <a:cs typeface="Work Sans"/>
              <a:sym typeface="Work Sans"/>
            </a:endParaRPr>
          </a:p>
          <a:p>
            <a:pPr indent="-317500" lvl="0" marL="457200" rtl="0" algn="just">
              <a:lnSpc>
                <a:spcPct val="150000"/>
              </a:lnSpc>
              <a:spcBef>
                <a:spcPts val="0"/>
              </a:spcBef>
              <a:spcAft>
                <a:spcPts val="0"/>
              </a:spcAft>
              <a:buClr>
                <a:srgbClr val="161616"/>
              </a:buClr>
              <a:buSzPts val="1400"/>
              <a:buFont typeface="Work Sans"/>
              <a:buAutoNum type="arabicPeriod"/>
            </a:pPr>
            <a:r>
              <a:rPr lang="en">
                <a:solidFill>
                  <a:srgbClr val="161616"/>
                </a:solidFill>
                <a:latin typeface="Work Sans"/>
                <a:ea typeface="Work Sans"/>
                <a:cs typeface="Work Sans"/>
                <a:sym typeface="Work Sans"/>
              </a:rPr>
              <a:t>File PDF di upload ke google drive, dan link google docs / PDF di submit ke dalam LMS Eduwork</a:t>
            </a:r>
            <a:endParaRPr>
              <a:solidFill>
                <a:srgbClr val="161616"/>
              </a:solidFill>
              <a:latin typeface="Work Sans"/>
              <a:ea typeface="Work Sans"/>
              <a:cs typeface="Work Sans"/>
              <a:sym typeface="Work Sans"/>
            </a:endParaRPr>
          </a:p>
          <a:p>
            <a:pPr indent="-317500" lvl="0" marL="457200" rtl="0" algn="just">
              <a:lnSpc>
                <a:spcPct val="150000"/>
              </a:lnSpc>
              <a:spcBef>
                <a:spcPts val="0"/>
              </a:spcBef>
              <a:spcAft>
                <a:spcPts val="0"/>
              </a:spcAft>
              <a:buClr>
                <a:srgbClr val="161616"/>
              </a:buClr>
              <a:buSzPts val="1400"/>
              <a:buFont typeface="Work Sans"/>
              <a:buAutoNum type="arabicPeriod"/>
            </a:pPr>
            <a:r>
              <a:rPr lang="en">
                <a:solidFill>
                  <a:srgbClr val="161616"/>
                </a:solidFill>
                <a:latin typeface="Work Sans"/>
                <a:ea typeface="Work Sans"/>
                <a:cs typeface="Work Sans"/>
                <a:sym typeface="Work Sans"/>
              </a:rPr>
              <a:t>Due Date : Jumat, 06 Oktober 17:00 WIB</a:t>
            </a:r>
            <a:endParaRPr>
              <a:solidFill>
                <a:srgbClr val="161616"/>
              </a:solidFill>
              <a:latin typeface="Work Sans"/>
              <a:ea typeface="Work Sans"/>
              <a:cs typeface="Work Sans"/>
              <a:sym typeface="Work Sans"/>
            </a:endParaRPr>
          </a:p>
        </p:txBody>
      </p:sp>
      <p:sp>
        <p:nvSpPr>
          <p:cNvPr id="111" name="Google Shape;111;p19"/>
          <p:cNvSpPr txBox="1"/>
          <p:nvPr/>
        </p:nvSpPr>
        <p:spPr>
          <a:xfrm>
            <a:off x="6913723" y="227475"/>
            <a:ext cx="18918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rgbClr val="000000"/>
                </a:solidFill>
                <a:latin typeface="Poppins"/>
                <a:ea typeface="Poppins"/>
                <a:cs typeface="Poppins"/>
                <a:sym typeface="Poppins"/>
              </a:rPr>
              <a:t>www.eduwork.id | Page 0</a:t>
            </a:r>
            <a:r>
              <a:rPr lang="en" sz="1000">
                <a:latin typeface="Poppins"/>
                <a:ea typeface="Poppins"/>
                <a:cs typeface="Poppins"/>
                <a:sym typeface="Poppins"/>
              </a:rPr>
              <a:t>2</a:t>
            </a:r>
            <a:endParaRPr sz="1000">
              <a:solidFill>
                <a:srgbClr val="000000"/>
              </a:solidFill>
              <a:latin typeface="Poppins"/>
              <a:ea typeface="Poppins"/>
              <a:cs typeface="Poppins"/>
              <a:sym typeface="Poppins"/>
            </a:endParaRPr>
          </a:p>
        </p:txBody>
      </p:sp>
      <p:pic>
        <p:nvPicPr>
          <p:cNvPr id="112" name="Google Shape;112;p19"/>
          <p:cNvPicPr preferRelativeResize="0"/>
          <p:nvPr/>
        </p:nvPicPr>
        <p:blipFill>
          <a:blip r:embed="rId4">
            <a:alphaModFix/>
          </a:blip>
          <a:stretch>
            <a:fillRect/>
          </a:stretch>
        </p:blipFill>
        <p:spPr>
          <a:xfrm>
            <a:off x="410098" y="313705"/>
            <a:ext cx="1042226" cy="221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